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800" dirty="0" smtClean="0"/>
              <a:t>MADDENİN ISI İLE ETKİLEŞİMİ KONU ANLATIMI VE SORU ÇÖZÜMÜ  </a:t>
            </a:r>
            <a:endParaRPr lang="tr-TR" sz="4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BAŞARILAR DİLERİM.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8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113211"/>
            <a:ext cx="8596668" cy="1071155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6.Günlük Yaşamda Gerçekleşen Hal Değişimleri</a:t>
            </a:r>
            <a:endParaRPr lang="tr-TR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408437"/>
              </p:ext>
            </p:extLst>
          </p:nvPr>
        </p:nvGraphicFramePr>
        <p:xfrm>
          <a:off x="461553" y="618310"/>
          <a:ext cx="9710055" cy="603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2011"/>
                <a:gridCol w="1942011"/>
                <a:gridCol w="1942011"/>
                <a:gridCol w="1942011"/>
                <a:gridCol w="1942011"/>
              </a:tblGrid>
              <a:tr h="545425">
                <a:tc>
                  <a:txBody>
                    <a:bodyPr/>
                    <a:lstStyle/>
                    <a:p>
                      <a:r>
                        <a:rPr lang="tr-TR" dirty="0" smtClean="0"/>
                        <a:t>ÖRNEK OLAYLAR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ERİME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DONMA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BUHARLAŞMA/</a:t>
                      </a:r>
                    </a:p>
                    <a:p>
                      <a:r>
                        <a:rPr lang="tr-TR" dirty="0" smtClean="0"/>
                        <a:t>KAYNAMA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YOĞUŞMA</a:t>
                      </a:r>
                      <a:endParaRPr lang="tr-TR" dirty="0"/>
                    </a:p>
                  </a:txBody>
                  <a:tcPr/>
                </a:tc>
              </a:tr>
              <a:tr h="545425">
                <a:tc>
                  <a:txBody>
                    <a:bodyPr/>
                    <a:lstStyle/>
                    <a:p>
                      <a:r>
                        <a:rPr lang="tr-TR" dirty="0" smtClean="0"/>
                        <a:t>Çamaşırların kuruması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45425">
                <a:tc>
                  <a:txBody>
                    <a:bodyPr/>
                    <a:lstStyle/>
                    <a:p>
                      <a:r>
                        <a:rPr lang="tr-TR" dirty="0" smtClean="0"/>
                        <a:t>Yağmurun</a:t>
                      </a:r>
                      <a:r>
                        <a:rPr lang="tr-TR" baseline="0" dirty="0" smtClean="0"/>
                        <a:t> yağması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480440">
                <a:tc>
                  <a:txBody>
                    <a:bodyPr/>
                    <a:lstStyle/>
                    <a:p>
                      <a:r>
                        <a:rPr lang="tr-TR" dirty="0" smtClean="0"/>
                        <a:t>Buz dolabından çıkarılan şişelerin dış yüzeyinde su damlacıkları</a:t>
                      </a:r>
                      <a:r>
                        <a:rPr lang="tr-TR" baseline="0" dirty="0" smtClean="0"/>
                        <a:t> oluşumu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46686">
                <a:tc>
                  <a:txBody>
                    <a:bodyPr/>
                    <a:lstStyle/>
                    <a:p>
                      <a:r>
                        <a:rPr lang="tr-TR" dirty="0" smtClean="0"/>
                        <a:t>Kutup bölgelerinde buzulların sayısının azalması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826907">
                <a:tc>
                  <a:txBody>
                    <a:bodyPr/>
                    <a:lstStyle/>
                    <a:p>
                      <a:r>
                        <a:rPr lang="tr-TR" dirty="0" smtClean="0"/>
                        <a:t>Denizden çıkan kişinin ilk anda üşümesi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2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6754" y="78377"/>
            <a:ext cx="9117248" cy="957943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6.Günlük </a:t>
            </a:r>
            <a:r>
              <a:rPr lang="tr-TR" sz="2800" dirty="0">
                <a:solidFill>
                  <a:srgbClr val="FF0000"/>
                </a:solidFill>
              </a:rPr>
              <a:t>Yaşamda Gerçekleşen Hal Değişimleri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516844"/>
              </p:ext>
            </p:extLst>
          </p:nvPr>
        </p:nvGraphicFramePr>
        <p:xfrm>
          <a:off x="78379" y="539931"/>
          <a:ext cx="11207929" cy="6217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6099"/>
                <a:gridCol w="2206099"/>
                <a:gridCol w="2206099"/>
                <a:gridCol w="2206099"/>
                <a:gridCol w="2383533"/>
              </a:tblGrid>
              <a:tr h="870857">
                <a:tc>
                  <a:txBody>
                    <a:bodyPr/>
                    <a:lstStyle/>
                    <a:p>
                      <a:r>
                        <a:rPr lang="tr-TR" dirty="0" smtClean="0"/>
                        <a:t>ÖRNEK OLAYLAR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BUHARLAŞMA/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KAYNAMA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YOĞUŞMA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SÜBLİMLEŞME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KIRAĞILAŞMA</a:t>
                      </a:r>
                      <a:endParaRPr lang="tr-TR" dirty="0"/>
                    </a:p>
                  </a:txBody>
                  <a:tcPr/>
                </a:tc>
              </a:tr>
              <a:tr h="1132114">
                <a:tc>
                  <a:txBody>
                    <a:bodyPr/>
                    <a:lstStyle/>
                    <a:p>
                      <a:r>
                        <a:rPr lang="tr-TR" dirty="0" smtClean="0"/>
                        <a:t>Eline kolonya dökülen kişinin elinde serinlik hissetmesi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654630">
                <a:tc>
                  <a:txBody>
                    <a:bodyPr/>
                    <a:lstStyle/>
                    <a:p>
                      <a:r>
                        <a:rPr lang="tr-TR" dirty="0" smtClean="0"/>
                        <a:t>Meyve depolarına büyük miktarda su konulduğunda soğuk havalarda meyvelerin donmaması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393372">
                <a:tc>
                  <a:txBody>
                    <a:bodyPr/>
                    <a:lstStyle/>
                    <a:p>
                      <a:r>
                        <a:rPr lang="tr-TR" dirty="0" smtClean="0"/>
                        <a:t>Dondurucuda yiyeceklerin üzerinde buz kristallerinin oluşması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870857">
                <a:tc>
                  <a:txBody>
                    <a:bodyPr/>
                    <a:lstStyle/>
                    <a:p>
                      <a:r>
                        <a:rPr lang="tr-TR" dirty="0" smtClean="0"/>
                        <a:t>Kuru buzun buhar gibi tüterek yok olması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3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6754" y="0"/>
            <a:ext cx="9117248" cy="1262743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6.Günlük </a:t>
            </a:r>
            <a:r>
              <a:rPr lang="tr-TR" sz="2800" dirty="0">
                <a:solidFill>
                  <a:srgbClr val="FF0000"/>
                </a:solidFill>
              </a:rPr>
              <a:t>Yaşamda Gerçekleşen Hal Değişimleri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79973"/>
              </p:ext>
            </p:extLst>
          </p:nvPr>
        </p:nvGraphicFramePr>
        <p:xfrm>
          <a:off x="156752" y="635727"/>
          <a:ext cx="11773990" cy="59651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54798"/>
                <a:gridCol w="2354798"/>
                <a:gridCol w="2354798"/>
                <a:gridCol w="2354798"/>
                <a:gridCol w="2354798"/>
              </a:tblGrid>
              <a:tr h="844467">
                <a:tc>
                  <a:txBody>
                    <a:bodyPr/>
                    <a:lstStyle/>
                    <a:p>
                      <a:r>
                        <a:rPr lang="tr-TR" dirty="0" smtClean="0"/>
                        <a:t>ÖRNEK</a:t>
                      </a:r>
                      <a:r>
                        <a:rPr lang="tr-TR" baseline="0" dirty="0" smtClean="0"/>
                        <a:t> OLAYLAR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DONMA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BUHARLAŞMA/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KAYNAMA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YOĞUŞMA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SÜBLİMLEŞME</a:t>
                      </a:r>
                      <a:endParaRPr lang="tr-TR" dirty="0"/>
                    </a:p>
                  </a:txBody>
                  <a:tcPr/>
                </a:tc>
              </a:tr>
              <a:tr h="844467">
                <a:tc>
                  <a:txBody>
                    <a:bodyPr/>
                    <a:lstStyle/>
                    <a:p>
                      <a:r>
                        <a:rPr lang="tr-TR" dirty="0" smtClean="0"/>
                        <a:t>Naftalinin zamanla erimeden kaybolması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844467">
                <a:tc>
                  <a:txBody>
                    <a:bodyPr/>
                    <a:lstStyle/>
                    <a:p>
                      <a:r>
                        <a:rPr lang="tr-TR" dirty="0" smtClean="0"/>
                        <a:t>Yağmur suyunun çok soğukta yolda buz tutması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351148">
                <a:tc>
                  <a:txBody>
                    <a:bodyPr/>
                    <a:lstStyle/>
                    <a:p>
                      <a:r>
                        <a:rPr lang="tr-TR" dirty="0" smtClean="0"/>
                        <a:t>Sıcak bir tavanın üzerine damlayan suyun “</a:t>
                      </a:r>
                      <a:r>
                        <a:rPr lang="tr-TR" dirty="0" err="1" smtClean="0"/>
                        <a:t>cızz</a:t>
                      </a:r>
                      <a:r>
                        <a:rPr lang="tr-TR" dirty="0" smtClean="0"/>
                        <a:t>” diye ses çıkarıp anında kaybolması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844467">
                <a:tc>
                  <a:txBody>
                    <a:bodyPr/>
                    <a:lstStyle/>
                    <a:p>
                      <a:r>
                        <a:rPr lang="tr-TR" dirty="0" smtClean="0"/>
                        <a:t>Banyodan sonra aynanın buğulanması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844467">
                <a:tc>
                  <a:txBody>
                    <a:bodyPr/>
                    <a:lstStyle/>
                    <a:p>
                      <a:r>
                        <a:rPr lang="tr-TR" dirty="0" smtClean="0"/>
                        <a:t>Soluk verince soğuk havada nefesin görünmesi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3: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415" y="1270000"/>
            <a:ext cx="7157619" cy="461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4: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265" y="1402942"/>
            <a:ext cx="7556806" cy="427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2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5: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857" y="1270000"/>
            <a:ext cx="7399621" cy="441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70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6: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753" y="1185228"/>
            <a:ext cx="7219829" cy="446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42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7: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320" y="1368108"/>
            <a:ext cx="7471954" cy="44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5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8: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57" y="1368108"/>
            <a:ext cx="7489955" cy="450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19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9: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58" y="1333274"/>
            <a:ext cx="7271657" cy="464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MADDENİN ISI İLE ETKİLEŞİMİ</a:t>
            </a:r>
            <a:br>
              <a:rPr lang="tr-TR" dirty="0" smtClean="0"/>
            </a:br>
            <a:r>
              <a:rPr lang="tr-TR" dirty="0" smtClean="0">
                <a:solidFill>
                  <a:srgbClr val="FF0000"/>
                </a:solidFill>
              </a:rPr>
              <a:t>1.Isı-Özısı İlişkisi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2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Öz Isı nedir? </a:t>
            </a:r>
          </a:p>
          <a:p>
            <a:r>
              <a:rPr lang="tr-TR" dirty="0" smtClean="0"/>
              <a:t>Bir saf maddenin 1 gramının sıcaklığını 1 </a:t>
            </a:r>
            <a:r>
              <a:rPr lang="tr-TR" dirty="0"/>
              <a:t>°</a:t>
            </a:r>
            <a:r>
              <a:rPr lang="tr-TR" dirty="0" smtClean="0"/>
              <a:t>C arttırmak için gereken ısı enerjisi miktarına </a:t>
            </a:r>
            <a:r>
              <a:rPr lang="tr-TR" dirty="0" smtClean="0">
                <a:solidFill>
                  <a:srgbClr val="FF0000"/>
                </a:solidFill>
              </a:rPr>
              <a:t>öz-ısı</a:t>
            </a:r>
            <a:r>
              <a:rPr lang="tr-TR" dirty="0" smtClean="0"/>
              <a:t> denir. </a:t>
            </a:r>
            <a:endParaRPr lang="tr-TR" dirty="0"/>
          </a:p>
          <a:p>
            <a:r>
              <a:rPr lang="tr-TR" dirty="0" smtClean="0"/>
              <a:t>Öz-ısı, </a:t>
            </a:r>
            <a:r>
              <a:rPr lang="tr-TR" dirty="0" smtClean="0">
                <a:solidFill>
                  <a:srgbClr val="FF0000"/>
                </a:solidFill>
              </a:rPr>
              <a:t>c</a:t>
            </a:r>
            <a:r>
              <a:rPr lang="tr-TR" dirty="0" smtClean="0"/>
              <a:t> ile gösterilir. </a:t>
            </a:r>
          </a:p>
          <a:p>
            <a:r>
              <a:rPr lang="tr-TR" dirty="0" smtClean="0"/>
              <a:t>Öz-ısısı yüksek olan </a:t>
            </a:r>
            <a:r>
              <a:rPr lang="tr-TR" dirty="0" err="1" smtClean="0"/>
              <a:t>madddeler</a:t>
            </a:r>
            <a:r>
              <a:rPr lang="tr-TR" dirty="0" smtClean="0"/>
              <a:t> yavaş ısınıp yavaş soğur.</a:t>
            </a:r>
          </a:p>
          <a:p>
            <a:r>
              <a:rPr lang="tr-TR" dirty="0" smtClean="0"/>
              <a:t>Öz-ısısı düşük olan maddeler hızlı ısınıp hızlı soğur. </a:t>
            </a:r>
          </a:p>
          <a:p>
            <a:r>
              <a:rPr lang="tr-TR" dirty="0" smtClean="0"/>
              <a:t>Öz-ısı maddeler için ayırt edici bir özelliktir. Yani her saf maddenin öz-ısı değeri birbirinden farklıdır.</a:t>
            </a:r>
          </a:p>
          <a:p>
            <a:r>
              <a:rPr lang="tr-TR" dirty="0"/>
              <a:t>c</a:t>
            </a:r>
            <a:r>
              <a:rPr lang="tr-TR" dirty="0" smtClean="0"/>
              <a:t>=0.20 ve c=0.09 olan iki madde düşünelim. Hangi madde daha çabuk ısınır ve daha çabuk soğur?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6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10: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287" y="1633685"/>
            <a:ext cx="8003964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Deney: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7348" y="1402081"/>
            <a:ext cx="8716653" cy="4639282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İki farklı K ve L sıvısı şekilde verilmiştir.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7030A0"/>
                </a:solidFill>
              </a:rPr>
              <a:t>1.Bağımlı Değişken</a:t>
            </a:r>
            <a:r>
              <a:rPr lang="tr-TR" dirty="0" smtClean="0"/>
              <a:t>: Sıcaklık Değişimi Miktarı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B050"/>
                </a:solidFill>
              </a:rPr>
              <a:t>2.Bağımsız Değişken</a:t>
            </a:r>
            <a:r>
              <a:rPr lang="tr-TR" dirty="0" smtClean="0"/>
              <a:t>: Sıvının cinsi (benim irademde olan, farklı olan değişken)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3. Sabit Tutulan Değişken</a:t>
            </a:r>
            <a:r>
              <a:rPr lang="tr-TR" dirty="0" smtClean="0"/>
              <a:t>: Sıvıların kütlesi ve ilk sıcaklıkları, ısıtıcı sayıları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L sıvısında sıcaklık değişimi daha fazladır. Çünkü L sıvısının öz-ısısı daha düşüktür.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56673"/>
            <a:ext cx="3000794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1: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993" y="1538514"/>
            <a:ext cx="7960915" cy="415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328958"/>
            <a:ext cx="8596668" cy="1601442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2.Isı-Kütle İlişkisi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4171" y="1123407"/>
            <a:ext cx="9099831" cy="5050970"/>
          </a:xfrm>
        </p:spPr>
        <p:txBody>
          <a:bodyPr/>
          <a:lstStyle/>
          <a:p>
            <a:pPr marL="0" indent="0">
              <a:buNone/>
            </a:pP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</a:rPr>
              <a:t>Örnek Deney:</a:t>
            </a:r>
          </a:p>
          <a:p>
            <a:pPr marL="0" indent="0">
              <a:buNone/>
            </a:pPr>
            <a:r>
              <a:rPr lang="tr-TR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</a:t>
            </a:r>
            <a:r>
              <a:rPr lang="tr-TR" sz="2000" dirty="0" smtClean="0">
                <a:solidFill>
                  <a:srgbClr val="7030A0"/>
                </a:solidFill>
              </a:rPr>
              <a:t>1. Bağımlı Değişken</a:t>
            </a:r>
            <a:r>
              <a:rPr lang="tr-TR" sz="2000" dirty="0" smtClean="0"/>
              <a:t>: Sıcaklık Artışı</a:t>
            </a:r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                                         </a:t>
            </a:r>
            <a:r>
              <a:rPr lang="tr-TR" sz="2000" dirty="0" smtClean="0">
                <a:solidFill>
                  <a:srgbClr val="00B050"/>
                </a:solidFill>
              </a:rPr>
              <a:t>2.Bağımsız Değişken</a:t>
            </a:r>
            <a:r>
              <a:rPr lang="tr-TR" sz="2000" dirty="0" smtClean="0"/>
              <a:t>: Kütle</a:t>
            </a:r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                                         </a:t>
            </a:r>
            <a:r>
              <a:rPr lang="tr-TR" sz="2000" dirty="0" smtClean="0">
                <a:solidFill>
                  <a:srgbClr val="00B0F0"/>
                </a:solidFill>
              </a:rPr>
              <a:t>3.Kontrol Edilen(Sabit Tutulan) Değişken</a:t>
            </a:r>
            <a:r>
              <a:rPr lang="tr-TR" sz="2000" dirty="0" smtClean="0"/>
              <a:t>: İlk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                                   Sıcaklık Değerleri, Maddenin Cinsi, ısıtıcı sayıları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Ne kadar 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az miktarda </a:t>
            </a:r>
            <a:r>
              <a:rPr lang="tr-TR" dirty="0" smtClean="0">
                <a:solidFill>
                  <a:srgbClr val="FF0000"/>
                </a:solidFill>
              </a:rPr>
              <a:t>sıvı </a:t>
            </a:r>
            <a:r>
              <a:rPr lang="tr-TR" dirty="0" smtClean="0">
                <a:solidFill>
                  <a:srgbClr val="0070C0"/>
                </a:solidFill>
              </a:rPr>
              <a:t>ne kadar  fazla </a:t>
            </a:r>
            <a:r>
              <a:rPr lang="tr-TR" dirty="0" smtClean="0">
                <a:solidFill>
                  <a:srgbClr val="FF0000"/>
                </a:solidFill>
              </a:rPr>
              <a:t>ısı enerjisine maruz kalırsa sıcaklık artışı da </a:t>
            </a:r>
            <a:r>
              <a:rPr lang="tr-TR" dirty="0" smtClean="0">
                <a:solidFill>
                  <a:srgbClr val="0070C0"/>
                </a:solidFill>
              </a:rPr>
              <a:t>o kadar fazla </a:t>
            </a:r>
            <a:r>
              <a:rPr lang="tr-TR" dirty="0" smtClean="0">
                <a:solidFill>
                  <a:srgbClr val="FF0000"/>
                </a:solidFill>
              </a:rPr>
              <a:t>olur. </a:t>
            </a: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9821"/>
            <a:ext cx="3659535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3.Sıcaklık-Kütle İlişkisi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3473" y="1166949"/>
            <a:ext cx="9100457" cy="487441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</a:t>
            </a:r>
            <a:r>
              <a:rPr lang="tr-TR" dirty="0" smtClean="0">
                <a:solidFill>
                  <a:srgbClr val="7030A0"/>
                </a:solidFill>
              </a:rPr>
              <a:t>1.Bağımlı Değişken</a:t>
            </a:r>
            <a:r>
              <a:rPr lang="tr-TR" dirty="0" smtClean="0"/>
              <a:t>: Son Sıcaklık Derecesi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Örnek Deney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:               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accent4"/>
                </a:solidFill>
              </a:rPr>
              <a:t>2. Bağımsız Değişken</a:t>
            </a:r>
            <a:r>
              <a:rPr lang="tr-TR" dirty="0" smtClean="0"/>
              <a:t>: Zeytinyağının kütlesi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</a:t>
            </a:r>
            <a:r>
              <a:rPr lang="tr-TR" dirty="0" smtClean="0">
                <a:solidFill>
                  <a:srgbClr val="00B0F0"/>
                </a:solidFill>
              </a:rPr>
              <a:t>3. Sabit Tutulan Değişken</a:t>
            </a:r>
            <a:r>
              <a:rPr lang="tr-TR" dirty="0" smtClean="0"/>
              <a:t>: Tencerelerin cinsi,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 tencerelerin içerisindeki sıvıların cinsi ,ilk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 sıcaklık dereceleri, ısıtıcı sayısı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İki tenceredeki sıvının aynı sıcaklık derecesine ulaşması için kırmızı tencerede </a:t>
            </a:r>
            <a:r>
              <a:rPr lang="tr-TR" dirty="0" smtClean="0">
                <a:solidFill>
                  <a:srgbClr val="7030A0"/>
                </a:solidFill>
              </a:rPr>
              <a:t>daha fazla olan</a:t>
            </a:r>
            <a:r>
              <a:rPr lang="tr-TR" dirty="0" smtClean="0">
                <a:solidFill>
                  <a:srgbClr val="FF0000"/>
                </a:solidFill>
              </a:rPr>
              <a:t> zeytinyağının aynı miktarda ısıtıcıyla </a:t>
            </a:r>
            <a:r>
              <a:rPr lang="tr-TR" dirty="0" smtClean="0">
                <a:solidFill>
                  <a:srgbClr val="7030A0"/>
                </a:solidFill>
              </a:rPr>
              <a:t>daha fazla süre</a:t>
            </a:r>
            <a:r>
              <a:rPr lang="tr-TR" dirty="0" smtClean="0">
                <a:solidFill>
                  <a:srgbClr val="FF0000"/>
                </a:solidFill>
              </a:rPr>
              <a:t> ısıtılması gerekir. </a:t>
            </a:r>
            <a:r>
              <a:rPr lang="tr-TR" dirty="0" smtClean="0">
                <a:solidFill>
                  <a:srgbClr val="00B0F0"/>
                </a:solidFill>
              </a:rPr>
              <a:t>Mavi tenceredeki </a:t>
            </a:r>
            <a:r>
              <a:rPr lang="tr-TR" dirty="0" smtClean="0">
                <a:solidFill>
                  <a:srgbClr val="FF0000"/>
                </a:solidFill>
              </a:rPr>
              <a:t>zeytinyağı </a:t>
            </a:r>
            <a:r>
              <a:rPr lang="tr-TR" dirty="0" smtClean="0">
                <a:solidFill>
                  <a:srgbClr val="7030A0"/>
                </a:solidFill>
              </a:rPr>
              <a:t>daha az olduğu için </a:t>
            </a:r>
            <a:r>
              <a:rPr lang="tr-TR" dirty="0" smtClean="0">
                <a:solidFill>
                  <a:srgbClr val="FF0000"/>
                </a:solidFill>
              </a:rPr>
              <a:t>daha </a:t>
            </a:r>
            <a:r>
              <a:rPr lang="tr-TR" dirty="0" smtClean="0">
                <a:solidFill>
                  <a:srgbClr val="7030A0"/>
                </a:solidFill>
              </a:rPr>
              <a:t>çabuk</a:t>
            </a:r>
            <a:r>
              <a:rPr lang="tr-TR" dirty="0" smtClean="0">
                <a:solidFill>
                  <a:srgbClr val="FF0000"/>
                </a:solidFill>
              </a:rPr>
              <a:t> ısınır ve istenen sıcaklık derecesine </a:t>
            </a:r>
            <a:r>
              <a:rPr lang="tr-TR" dirty="0" smtClean="0">
                <a:solidFill>
                  <a:srgbClr val="7030A0"/>
                </a:solidFill>
              </a:rPr>
              <a:t>daha hızlı </a:t>
            </a:r>
            <a:r>
              <a:rPr lang="tr-TR" dirty="0" smtClean="0">
                <a:solidFill>
                  <a:srgbClr val="FF0000"/>
                </a:solidFill>
              </a:rPr>
              <a:t>ulaşır. </a:t>
            </a: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3534268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313509"/>
            <a:ext cx="8596668" cy="1616891"/>
          </a:xfrm>
        </p:spPr>
        <p:txBody>
          <a:bodyPr/>
          <a:lstStyle/>
          <a:p>
            <a:r>
              <a:rPr lang="tr-TR" dirty="0" smtClean="0"/>
              <a:t>Soru 2: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263" y="1121954"/>
            <a:ext cx="7666428" cy="46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313509"/>
            <a:ext cx="8596668" cy="1616891"/>
          </a:xfrm>
        </p:spPr>
        <p:txBody>
          <a:bodyPr/>
          <a:lstStyle/>
          <a:p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4.Buzun Hal Değişim Grafiği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873" y="1121954"/>
            <a:ext cx="8023589" cy="50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5. Suyun Özgül Isısı ve İklim Dengesi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393371"/>
            <a:ext cx="8596668" cy="46479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Suyun özgül ısısı=</a:t>
            </a:r>
            <a:r>
              <a:rPr lang="tr-TR" dirty="0" smtClean="0">
                <a:solidFill>
                  <a:srgbClr val="FF0000"/>
                </a:solidFill>
              </a:rPr>
              <a:t>c= 4.18 j/g</a:t>
            </a:r>
            <a:r>
              <a:rPr lang="tr-TR" dirty="0">
                <a:solidFill>
                  <a:srgbClr val="FF0000"/>
                </a:solidFill>
              </a:rPr>
              <a:t> °C </a:t>
            </a:r>
            <a:r>
              <a:rPr lang="tr-TR" dirty="0" err="1" smtClean="0"/>
              <a:t>dir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Bu değer suyun çok fazla ısı alıp yavaş </a:t>
            </a:r>
            <a:r>
              <a:rPr lang="tr-TR" dirty="0" smtClean="0"/>
              <a:t>ısınmasının (</a:t>
            </a:r>
            <a:r>
              <a:rPr lang="tr-TR" dirty="0" smtClean="0">
                <a:solidFill>
                  <a:srgbClr val="FF0000"/>
                </a:solidFill>
              </a:rPr>
              <a:t>buharlaşma</a:t>
            </a:r>
            <a:r>
              <a:rPr lang="tr-TR" dirty="0" smtClean="0"/>
              <a:t> için gereken enerji yüksek)  </a:t>
            </a:r>
            <a:r>
              <a:rPr lang="tr-TR" dirty="0"/>
              <a:t>ve </a:t>
            </a:r>
            <a:r>
              <a:rPr lang="tr-TR" dirty="0" smtClean="0"/>
              <a:t>çok fazla ısı verip yavaş soğumasının (</a:t>
            </a:r>
            <a:r>
              <a:rPr lang="tr-TR" dirty="0" err="1" smtClean="0">
                <a:solidFill>
                  <a:srgbClr val="FF0000"/>
                </a:solidFill>
              </a:rPr>
              <a:t>yoğuşma</a:t>
            </a:r>
            <a:r>
              <a:rPr lang="tr-TR" dirty="0" smtClean="0"/>
              <a:t> için gereken enerji yüksek) nedenidir.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Bu durum iklimi dengeler.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Denizlerin geç ısınıp geç soğumasına sebep olur.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Buzdolabında suyla dolu kaplarda saklanan meyveler suyun bu özelliği sayesinde donmaya karşı korunur.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Göllerin yüzeyinin donması fakat alt kısımlarının donmaması da suyun özgül ısının yüksek olmasından kaynaklanmaktadır.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78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istal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</TotalTime>
  <Words>550</Words>
  <Application>Microsoft Office PowerPoint</Application>
  <PresentationFormat>Geniş ekran</PresentationFormat>
  <Paragraphs>92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Trebuchet MS</vt:lpstr>
      <vt:lpstr>Wingdings</vt:lpstr>
      <vt:lpstr>Wingdings 3</vt:lpstr>
      <vt:lpstr>Kristal</vt:lpstr>
      <vt:lpstr>MADDENİN ISI İLE ETKİLEŞİMİ KONU ANLATIMI VE SORU ÇÖZÜMÜ  </vt:lpstr>
      <vt:lpstr>MADDENİN ISI İLE ETKİLEŞİMİ 1.Isı-Özısı İlişkisi </vt:lpstr>
      <vt:lpstr>Örnek Deney: </vt:lpstr>
      <vt:lpstr>SORU 1:</vt:lpstr>
      <vt:lpstr>2.Isı-Kütle İlişkisi</vt:lpstr>
      <vt:lpstr>3.Sıcaklık-Kütle İlişkisi</vt:lpstr>
      <vt:lpstr>Soru 2:</vt:lpstr>
      <vt:lpstr> 4.Buzun Hal Değişim Grafiği</vt:lpstr>
      <vt:lpstr>5. Suyun Özgül Isısı ve İklim Dengesi</vt:lpstr>
      <vt:lpstr>6.Günlük Yaşamda Gerçekleşen Hal Değişimleri</vt:lpstr>
      <vt:lpstr>6.Günlük Yaşamda Gerçekleşen Hal Değişimleri</vt:lpstr>
      <vt:lpstr>6.Günlük Yaşamda Gerçekleşen Hal Değişimleri</vt:lpstr>
      <vt:lpstr>SORU 3:</vt:lpstr>
      <vt:lpstr>SORU 4: </vt:lpstr>
      <vt:lpstr>SORU 5:</vt:lpstr>
      <vt:lpstr>SORU 6:</vt:lpstr>
      <vt:lpstr>SORU 7: </vt:lpstr>
      <vt:lpstr>SORU 8: </vt:lpstr>
      <vt:lpstr>SORU 9: </vt:lpstr>
      <vt:lpstr>SORU 10: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MADDENİN ISI İLE ETKİLEŞİMİ KONU ANLATIMI VE SORU ÇÖZÜMÜ</dc:title>
  <dc:creator>Microsoft hesabı</dc:creator>
  <cp:lastModifiedBy>Microsoft hesabı</cp:lastModifiedBy>
  <cp:revision>16</cp:revision>
  <dcterms:created xsi:type="dcterms:W3CDTF">2025-12-11T19:53:05Z</dcterms:created>
  <dcterms:modified xsi:type="dcterms:W3CDTF">2025-12-12T18:52:00Z</dcterms:modified>
</cp:coreProperties>
</file>